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312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00.png"/><Relationship Id="rId21" Type="http://schemas.openxmlformats.org/officeDocument/2006/relationships/image" Target="../media/image1130.png"/><Relationship Id="rId7" Type="http://schemas.openxmlformats.org/officeDocument/2006/relationships/image" Target="../media/image3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9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4.png"/><Relationship Id="rId5" Type="http://schemas.openxmlformats.org/officeDocument/2006/relationships/image" Target="../media/image102.png"/><Relationship Id="rId15" Type="http://schemas.openxmlformats.org/officeDocument/2006/relationships/image" Target="../media/image108.png"/><Relationship Id="rId10" Type="http://schemas.openxmlformats.org/officeDocument/2006/relationships/image" Target="../media/image33.png"/><Relationship Id="rId19" Type="http://schemas.openxmlformats.org/officeDocument/2006/relationships/image" Target="../media/image112.png"/><Relationship Id="rId4" Type="http://schemas.openxmlformats.org/officeDocument/2006/relationships/image" Target="../media/image101.png"/><Relationship Id="rId9" Type="http://schemas.openxmlformats.org/officeDocument/2006/relationships/image" Target="../media/image97.png"/><Relationship Id="rId14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4.gif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115.png"/><Relationship Id="rId9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jpe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0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7.png"/><Relationship Id="rId7" Type="http://schemas.openxmlformats.org/officeDocument/2006/relationships/image" Target="../media/image1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69.png"/><Relationship Id="rId7" Type="http://schemas.openxmlformats.org/officeDocument/2006/relationships/image" Target="../media/image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172.png"/><Relationship Id="rId10" Type="http://schemas.openxmlformats.org/officeDocument/2006/relationships/image" Target="../media/image92.png"/><Relationship Id="rId4" Type="http://schemas.openxmlformats.org/officeDocument/2006/relationships/image" Target="../media/image260.png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70.png"/><Relationship Id="rId7" Type="http://schemas.openxmlformats.org/officeDocument/2006/relationships/image" Target="../media/image97.png"/><Relationship Id="rId12" Type="http://schemas.openxmlformats.org/officeDocument/2006/relationships/image" Target="../media/image107.png"/><Relationship Id="rId2" Type="http://schemas.openxmlformats.org/officeDocument/2006/relationships/image" Target="../media/image214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215.png"/><Relationship Id="rId9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6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124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243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" Type="http://schemas.openxmlformats.org/officeDocument/2006/relationships/image" Target="../media/image237.png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11" Type="http://schemas.openxmlformats.org/officeDocument/2006/relationships/image" Target="../media/image241.png"/><Relationship Id="rId5" Type="http://schemas.openxmlformats.org/officeDocument/2006/relationships/image" Target="../media/image239.png"/><Relationship Id="rId15" Type="http://schemas.openxmlformats.org/officeDocument/2006/relationships/image" Target="../media/image245.png"/><Relationship Id="rId10" Type="http://schemas.openxmlformats.org/officeDocument/2006/relationships/image" Target="../media/image148.png"/><Relationship Id="rId4" Type="http://schemas.openxmlformats.org/officeDocument/2006/relationships/image" Target="../media/image238.png"/><Relationship Id="rId9" Type="http://schemas.openxmlformats.org/officeDocument/2006/relationships/image" Target="../media/image240.png"/><Relationship Id="rId14" Type="http://schemas.openxmlformats.org/officeDocument/2006/relationships/image" Target="../media/image2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emf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7.png"/><Relationship Id="rId17" Type="http://schemas.openxmlformats.org/officeDocument/2006/relationships/image" Target="../media/image70.png"/><Relationship Id="rId2" Type="http://schemas.openxmlformats.org/officeDocument/2006/relationships/image" Target="../media/image58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6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10" Type="http://schemas.openxmlformats.org/officeDocument/2006/relationships/image" Target="../media/image5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74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73.png"/><Relationship Id="rId5" Type="http://schemas.openxmlformats.org/officeDocument/2006/relationships/image" Target="../media/image35.png"/><Relationship Id="rId15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70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1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2192000" cy="800128"/>
          </a:xfrm>
        </p:spPr>
        <p:txBody>
          <a:bodyPr>
            <a:noAutofit/>
          </a:bodyPr>
          <a:lstStyle/>
          <a:p>
            <a:r>
              <a:rPr lang="en-US" sz="2600" dirty="0"/>
              <a:t>Future Work — </a:t>
            </a:r>
            <a:br>
              <a:rPr lang="en-US" sz="2600" dirty="0"/>
            </a:br>
            <a:r>
              <a:rPr lang="en-US" sz="2600" dirty="0"/>
              <a:t>     Considering electrostatic fluctuations through the ion self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6808099" y="6598706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6820" y="3899263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36" y="4443781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424472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3244" y="2858663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4958" y="2222165"/>
            <a:ext cx="8016816" cy="1082900"/>
            <a:chOff x="220368" y="2175217"/>
            <a:chExt cx="8016816" cy="10829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770497" y="2525208"/>
              <a:ext cx="1466687" cy="307777"/>
              <a:chOff x="3902379" y="2365846"/>
              <a:chExt cx="1940280" cy="40715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2379" y="2547062"/>
                <a:ext cx="314064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20125" y="2365846"/>
                <a:ext cx="1622534" cy="40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4DA55-EC84-9886-2D12-C60BFE7B8511}"/>
              </a:ext>
            </a:extLst>
          </p:cNvPr>
          <p:cNvGrpSpPr/>
          <p:nvPr/>
        </p:nvGrpSpPr>
        <p:grpSpPr>
          <a:xfrm>
            <a:off x="809747" y="4126047"/>
            <a:ext cx="3387603" cy="244237"/>
            <a:chOff x="6032728" y="3634883"/>
            <a:chExt cx="3043263" cy="2358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581C8DB-5D1B-1FDB-131C-79C5E23F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2728" y="3650056"/>
              <a:ext cx="3024213" cy="220711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DE5BBA-8DF3-9238-8991-9B3474E72082}"/>
                </a:ext>
              </a:extLst>
            </p:cNvPr>
            <p:cNvSpPr/>
            <p:nvPr/>
          </p:nvSpPr>
          <p:spPr>
            <a:xfrm>
              <a:off x="8882442" y="3634883"/>
              <a:ext cx="193549" cy="1563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05BC9C-8011-158C-6296-91939E9E99F7}"/>
              </a:ext>
            </a:extLst>
          </p:cNvPr>
          <p:cNvGrpSpPr/>
          <p:nvPr/>
        </p:nvGrpSpPr>
        <p:grpSpPr>
          <a:xfrm>
            <a:off x="893721" y="4486064"/>
            <a:ext cx="4561824" cy="810417"/>
            <a:chOff x="960138" y="4168599"/>
            <a:chExt cx="4561824" cy="81041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91" y="4168599"/>
              <a:ext cx="4534471" cy="4269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C3E1-ECED-97F3-3210-D8C80A2ACB4E}"/>
                </a:ext>
              </a:extLst>
            </p:cNvPr>
            <p:cNvSpPr/>
            <p:nvPr/>
          </p:nvSpPr>
          <p:spPr>
            <a:xfrm>
              <a:off x="987491" y="4225775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56E3B2-3910-621C-833D-2BC21F30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138" y="4717045"/>
              <a:ext cx="4297662" cy="2191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AE859-7348-8544-EA77-3C8FF375A36C}"/>
                </a:ext>
              </a:extLst>
            </p:cNvPr>
            <p:cNvSpPr/>
            <p:nvPr/>
          </p:nvSpPr>
          <p:spPr>
            <a:xfrm>
              <a:off x="2994669" y="4666377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8044F-9F48-FB90-3609-34E566E95AAC}"/>
              </a:ext>
            </a:extLst>
          </p:cNvPr>
          <p:cNvGrpSpPr/>
          <p:nvPr/>
        </p:nvGrpSpPr>
        <p:grpSpPr>
          <a:xfrm>
            <a:off x="6378331" y="3166440"/>
            <a:ext cx="2204334" cy="307777"/>
            <a:chOff x="7986268" y="3037077"/>
            <a:chExt cx="2204334" cy="3077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C5BDDA-6902-7407-3450-52F9771CF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6268" y="3085659"/>
              <a:ext cx="657225" cy="2173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D5D306-809A-4F59-996D-4D415217ACB6}"/>
                </a:ext>
              </a:extLst>
            </p:cNvPr>
            <p:cNvSpPr txBox="1"/>
            <p:nvPr/>
          </p:nvSpPr>
          <p:spPr>
            <a:xfrm>
              <a:off x="8658955" y="3037077"/>
              <a:ext cx="1531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409977" y="4449964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Future Work — </a:t>
            </a:r>
            <a:br>
              <a:rPr lang="en-US" sz="2400" dirty="0"/>
            </a:br>
            <a:r>
              <a:rPr lang="en-US" sz="2400" dirty="0"/>
              <a:t>    Effect of mixture compositions and sidearm sequences on neurofilaments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67099" y="4506680"/>
            <a:ext cx="65201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Theory is modified to consider mixtures of L/M/H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for NFH results, SCFT provides experimentally inaccessible </a:t>
            </a:r>
            <a:r>
              <a:rPr lang="en-US" sz="1600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Future contributions include </a:t>
            </a:r>
            <a:r>
              <a:rPr lang="en-US" sz="1600" b="1" dirty="0">
                <a:latin typeface="Lucida grande" panose="020B0502040204020203"/>
              </a:rPr>
              <a:t>ternary phase diagrams</a:t>
            </a:r>
            <a:r>
              <a:rPr lang="en-US" sz="1600" dirty="0">
                <a:latin typeface="Lucida grande" panose="020B0502040204020203"/>
              </a:rPr>
              <a:t> and the </a:t>
            </a:r>
            <a:r>
              <a:rPr lang="en-US" sz="1600" b="1" dirty="0">
                <a:latin typeface="Lucida grande" panose="020B0502040204020203"/>
              </a:rPr>
              <a:t>role of sequences </a:t>
            </a:r>
            <a:r>
              <a:rPr lang="en-US" sz="1600" dirty="0">
                <a:latin typeface="Lucida grande" panose="020B0502040204020203"/>
              </a:rPr>
              <a:t>on overall neurofilament structure and response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130639" y="2346347"/>
            <a:ext cx="5190402" cy="1653413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592350" y="2178077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665042" y="1948242"/>
              <a:ext cx="1376513" cy="760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b="1" dirty="0">
                  <a:latin typeface="Lucida grande" panose="020B0502040204020203"/>
                </a:rPr>
                <a:t>Black:    </a:t>
              </a:r>
              <a:r>
                <a:rPr lang="en-US" sz="1200" dirty="0">
                  <a:latin typeface="Lucida grande" panose="020B0502040204020203"/>
                </a:rPr>
                <a:t>   Overall</a:t>
              </a:r>
              <a:endParaRPr lang="en-US" sz="1200" b="1" dirty="0">
                <a:latin typeface="Lucida grande" panose="020B0502040204020203"/>
              </a:endParaRP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Red</a:t>
              </a:r>
              <a:r>
                <a:rPr lang="en-US" sz="12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Purple:</a:t>
              </a:r>
              <a:r>
                <a:rPr lang="en-US" sz="12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Blue</a:t>
              </a:r>
              <a:r>
                <a:rPr lang="en-US" sz="1200" dirty="0">
                  <a:latin typeface="Lucida grande" panose="020B0502040204020203"/>
                </a:rPr>
                <a:t>:         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97713" y="1136476"/>
            <a:ext cx="109975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Neurofilaments are mainly composed of 3 chain types (L/M/H), whose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Sidearms have evolved into considerably different sequences</a:t>
            </a:r>
          </a:p>
        </p:txBody>
      </p: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623056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84" y="312105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52" y="2291028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3382585" y="3879508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F4481DA-F60A-31EA-8A91-6CA3F2248915}"/>
              </a:ext>
            </a:extLst>
          </p:cNvPr>
          <p:cNvGrpSpPr/>
          <p:nvPr/>
        </p:nvGrpSpPr>
        <p:grpSpPr>
          <a:xfrm>
            <a:off x="3352749" y="4155408"/>
            <a:ext cx="2351365" cy="276999"/>
            <a:chOff x="3092647" y="4170797"/>
            <a:chExt cx="2351365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417C7B-6735-BEAC-117F-0CAC6A1A6D4C}"/>
                </a:ext>
              </a:extLst>
            </p:cNvPr>
            <p:cNvSpPr txBox="1"/>
            <p:nvPr/>
          </p:nvSpPr>
          <p:spPr>
            <a:xfrm>
              <a:off x="3315386" y="4170797"/>
              <a:ext cx="2128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Scaling exponent, 0.588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7F4C77-FB2F-44D6-858F-FD25D54F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92647" y="4259290"/>
              <a:ext cx="230308" cy="101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9726F23-5857-0712-2931-3C09E4FBEE8D}"/>
              </a:ext>
            </a:extLst>
          </p:cNvPr>
          <p:cNvGrpSpPr/>
          <p:nvPr/>
        </p:nvGrpSpPr>
        <p:grpSpPr>
          <a:xfrm>
            <a:off x="9229240" y="1364791"/>
            <a:ext cx="2048000" cy="307777"/>
            <a:chOff x="9082005" y="1782220"/>
            <a:chExt cx="2048000" cy="3077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08331B-C406-9360-0190-2C95FA42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2005" y="1814777"/>
              <a:ext cx="508819" cy="2173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BDAB0E-08EE-1138-9A43-4A8D8A0010FF}"/>
                </a:ext>
              </a:extLst>
            </p:cNvPr>
            <p:cNvSpPr txBox="1"/>
            <p:nvPr/>
          </p:nvSpPr>
          <p:spPr>
            <a:xfrm>
              <a:off x="9672555" y="1782220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Fluctuating 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19" y="1898749"/>
            <a:ext cx="3215026" cy="54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161926" y="2033858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charge distribution: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21A15-20D3-2352-2B30-A31E383A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43" y="2806794"/>
            <a:ext cx="4706166" cy="436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D6759-CE38-31B9-0CB1-82F6B5D6E584}"/>
              </a:ext>
            </a:extLst>
          </p:cNvPr>
          <p:cNvSpPr txBox="1"/>
          <p:nvPr/>
        </p:nvSpPr>
        <p:spPr>
          <a:xfrm>
            <a:off x="161926" y="2832784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Reference action: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48FF65-55A7-CCC3-1B53-C20D7BF4DEED}"/>
              </a:ext>
            </a:extLst>
          </p:cNvPr>
          <p:cNvGrpSpPr/>
          <p:nvPr/>
        </p:nvGrpSpPr>
        <p:grpSpPr>
          <a:xfrm>
            <a:off x="9361307" y="1039577"/>
            <a:ext cx="1312747" cy="262359"/>
            <a:chOff x="9072481" y="1253647"/>
            <a:chExt cx="1312747" cy="2623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9558255" y="1253647"/>
              <a:ext cx="826973" cy="262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2C8DDC-FDC4-BB73-4407-2C814A7E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2481" y="1376288"/>
              <a:ext cx="365714" cy="13250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64D1B4-384F-4B7F-9199-FBD806CB4873}"/>
              </a:ext>
            </a:extLst>
          </p:cNvPr>
          <p:cNvGrpSpPr/>
          <p:nvPr/>
        </p:nvGrpSpPr>
        <p:grpSpPr>
          <a:xfrm>
            <a:off x="2840357" y="5393413"/>
            <a:ext cx="4387915" cy="1174796"/>
            <a:chOff x="1875161" y="4525146"/>
            <a:chExt cx="5022962" cy="1344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3E4321-563F-4C9D-D5D1-6CB8EF0AA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1511" y="4525146"/>
              <a:ext cx="3736493" cy="2726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26286C-144B-E10E-9AA9-64CAE641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7799" y="5406639"/>
              <a:ext cx="4920324" cy="4633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87811F-6C46-4855-A529-C3EF9689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1511" y="5002331"/>
              <a:ext cx="4468887" cy="227846"/>
            </a:xfrm>
            <a:prstGeom prst="rect">
              <a:avLst/>
            </a:prstGeom>
          </p:spPr>
        </p:pic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8C5ABCE9-C01D-9822-5006-A1904D21E02A}"/>
                </a:ext>
              </a:extLst>
            </p:cNvPr>
            <p:cNvSpPr/>
            <p:nvPr/>
          </p:nvSpPr>
          <p:spPr>
            <a:xfrm>
              <a:off x="1875161" y="4529188"/>
              <a:ext cx="102638" cy="755800"/>
            </a:xfrm>
            <a:prstGeom prst="leftBrace">
              <a:avLst>
                <a:gd name="adj1" fmla="val 8327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F5B6B-E599-641A-126F-0BD71C93FE49}"/>
              </a:ext>
            </a:extLst>
          </p:cNvPr>
          <p:cNvGrpSpPr/>
          <p:nvPr/>
        </p:nvGrpSpPr>
        <p:grpSpPr>
          <a:xfrm>
            <a:off x="9215857" y="1677444"/>
            <a:ext cx="3003758" cy="307777"/>
            <a:chOff x="9046123" y="2360067"/>
            <a:chExt cx="3003758" cy="3077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D7FB5F-3F2C-A7CA-A728-4235F309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6123" y="2405302"/>
              <a:ext cx="535320" cy="21730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0E0E2D-F61E-C26B-4F49-DB2774523619}"/>
                </a:ext>
              </a:extLst>
            </p:cNvPr>
            <p:cNvSpPr txBox="1"/>
            <p:nvPr/>
          </p:nvSpPr>
          <p:spPr>
            <a:xfrm>
              <a:off x="9661086" y="2360067"/>
              <a:ext cx="2388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Average (saddle-point) field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E27BAD-69D0-801B-15EA-43F014E808C6}"/>
              </a:ext>
            </a:extLst>
          </p:cNvPr>
          <p:cNvGrpSpPr/>
          <p:nvPr/>
        </p:nvGrpSpPr>
        <p:grpSpPr>
          <a:xfrm>
            <a:off x="9094807" y="1996833"/>
            <a:ext cx="2075335" cy="307777"/>
            <a:chOff x="7953375" y="3040082"/>
            <a:chExt cx="2075335" cy="3077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8E327F-43BD-73BB-C69E-063D8D07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3375" y="3085507"/>
              <a:ext cx="657225" cy="2173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B8790B-3990-6364-353D-A51DDEE16890}"/>
                </a:ext>
              </a:extLst>
            </p:cNvPr>
            <p:cNvSpPr txBox="1"/>
            <p:nvPr/>
          </p:nvSpPr>
          <p:spPr>
            <a:xfrm>
              <a:off x="8676224" y="3040082"/>
              <a:ext cx="1352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67D303-75B9-8271-A28F-26B08CF14860}"/>
              </a:ext>
            </a:extLst>
          </p:cNvPr>
          <p:cNvSpPr txBox="1"/>
          <p:nvPr/>
        </p:nvSpPr>
        <p:spPr>
          <a:xfrm>
            <a:off x="158543" y="3476561"/>
            <a:ext cx="25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Gibbs-Feynman-</a:t>
            </a:r>
            <a:r>
              <a:rPr lang="en-US" sz="1400" dirty="0" err="1">
                <a:latin typeface="Lucida grande" panose="020B0502040204020203"/>
              </a:rPr>
              <a:t>Bogoliubov</a:t>
            </a:r>
            <a:r>
              <a:rPr lang="en-US" sz="1400" dirty="0">
                <a:latin typeface="Lucida grande" panose="020B0502040204020203"/>
              </a:rPr>
              <a:t> Inequality: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75B3072-186D-D4D4-E800-62A48D8A2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0357" y="3666428"/>
            <a:ext cx="6596145" cy="22781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D02695-AE69-5BBA-A3E0-EA9AF4BDD829}"/>
              </a:ext>
            </a:extLst>
          </p:cNvPr>
          <p:cNvSpPr/>
          <p:nvPr/>
        </p:nvSpPr>
        <p:spPr>
          <a:xfrm>
            <a:off x="3689059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AEF417-AEAE-81D8-74AF-0F2F2200FCE0}"/>
              </a:ext>
            </a:extLst>
          </p:cNvPr>
          <p:cNvSpPr/>
          <p:nvPr/>
        </p:nvSpPr>
        <p:spPr>
          <a:xfrm>
            <a:off x="6021888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3868DB-FAB2-7DFB-B781-C00A70681F17}"/>
              </a:ext>
            </a:extLst>
          </p:cNvPr>
          <p:cNvSpPr/>
          <p:nvPr/>
        </p:nvSpPr>
        <p:spPr>
          <a:xfrm>
            <a:off x="8969713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E2348-7845-8E30-47E6-B366D98DF7D6}"/>
              </a:ext>
            </a:extLst>
          </p:cNvPr>
          <p:cNvSpPr/>
          <p:nvPr/>
        </p:nvSpPr>
        <p:spPr>
          <a:xfrm>
            <a:off x="7788613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0A2EE2-9041-5027-899C-F71225D4BC28}"/>
              </a:ext>
            </a:extLst>
          </p:cNvPr>
          <p:cNvCxnSpPr/>
          <p:nvPr/>
        </p:nvCxnSpPr>
        <p:spPr>
          <a:xfrm>
            <a:off x="990600" y="1063329"/>
            <a:ext cx="0" cy="777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FDB1EF-8578-0750-4C7C-E399A9109466}"/>
              </a:ext>
            </a:extLst>
          </p:cNvPr>
          <p:cNvSpPr txBox="1"/>
          <p:nvPr/>
        </p:nvSpPr>
        <p:spPr>
          <a:xfrm>
            <a:off x="1115385" y="1299022"/>
            <a:ext cx="261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After Hubbard-</a:t>
            </a:r>
            <a:r>
              <a:rPr lang="en-US" sz="1400" dirty="0" err="1">
                <a:latin typeface="Lucida grande" panose="020B0502040204020203"/>
              </a:rPr>
              <a:t>Stratonovich</a:t>
            </a:r>
            <a:endParaRPr lang="en-US" sz="1400" dirty="0">
              <a:latin typeface="Lucida grande" panose="020B0502040204020203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CE5A2E-5636-24ED-F42A-8B674D6A9613}"/>
              </a:ext>
            </a:extLst>
          </p:cNvPr>
          <p:cNvGrpSpPr/>
          <p:nvPr/>
        </p:nvGrpSpPr>
        <p:grpSpPr>
          <a:xfrm>
            <a:off x="504020" y="4541595"/>
            <a:ext cx="11425935" cy="574388"/>
            <a:chOff x="158543" y="4416001"/>
            <a:chExt cx="11425935" cy="57438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088C3F-489F-3E4C-C6F7-2A0EE55C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73064"/>
            <a:stretch/>
          </p:blipFill>
          <p:spPr>
            <a:xfrm>
              <a:off x="158543" y="4460295"/>
              <a:ext cx="4178126" cy="5232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C67A88-186B-94D8-239B-5C42CA12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051" t="27276" b="45204"/>
            <a:stretch/>
          </p:blipFill>
          <p:spPr>
            <a:xfrm>
              <a:off x="3296204" y="4462010"/>
              <a:ext cx="3714750" cy="52837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4E86556-0365-536D-F609-057A846A7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4566" t="54795" r="15092" b="19515"/>
            <a:stretch/>
          </p:blipFill>
          <p:spPr>
            <a:xfrm>
              <a:off x="6938150" y="4416001"/>
              <a:ext cx="3264092" cy="55423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46318D4-05BB-7BCB-6C3F-566015E3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920" t="83807" r="61130" b="-181"/>
            <a:stretch/>
          </p:blipFill>
          <p:spPr>
            <a:xfrm>
              <a:off x="10231992" y="4517127"/>
              <a:ext cx="1352486" cy="355653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E340C5D-0C76-C807-967A-263F448C6A83}"/>
              </a:ext>
            </a:extLst>
          </p:cNvPr>
          <p:cNvSpPr txBox="1"/>
          <p:nvPr/>
        </p:nvSpPr>
        <p:spPr>
          <a:xfrm>
            <a:off x="138777" y="4286215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Grand Free Energy: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510794-CA99-5638-C17F-EA412EAD6855}"/>
              </a:ext>
            </a:extLst>
          </p:cNvPr>
          <p:cNvSpPr txBox="1"/>
          <p:nvPr/>
        </p:nvSpPr>
        <p:spPr>
          <a:xfrm>
            <a:off x="158543" y="5314878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Minimization </a:t>
            </a:r>
            <a:r>
              <a:rPr lang="en-US" sz="1400" dirty="0" err="1">
                <a:latin typeface="Lucida grande" panose="020B0502040204020203"/>
              </a:rPr>
              <a:t>wrt</a:t>
            </a:r>
            <a:r>
              <a:rPr lang="en-US" sz="1400" dirty="0">
                <a:latin typeface="Lucida grande" panose="020B0502040204020203"/>
              </a:rPr>
              <a:t>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298F85E-B0FC-8AC9-AADF-0CBF753E01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6183" y="5377816"/>
            <a:ext cx="540859" cy="198683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657347-0552-6456-1FA9-421737557CB7}"/>
              </a:ext>
            </a:extLst>
          </p:cNvPr>
          <p:cNvCxnSpPr/>
          <p:nvPr/>
        </p:nvCxnSpPr>
        <p:spPr>
          <a:xfrm flipV="1">
            <a:off x="10049435" y="2644588"/>
            <a:ext cx="0" cy="1541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8284D88-73E5-D5B5-9CB3-D459D66912DB}"/>
              </a:ext>
            </a:extLst>
          </p:cNvPr>
          <p:cNvCxnSpPr>
            <a:cxnSpLocks/>
          </p:cNvCxnSpPr>
          <p:nvPr/>
        </p:nvCxnSpPr>
        <p:spPr>
          <a:xfrm>
            <a:off x="10049435" y="4186518"/>
            <a:ext cx="1739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C120A1D-09B8-84A0-29F7-850D5A232584}"/>
              </a:ext>
            </a:extLst>
          </p:cNvPr>
          <p:cNvSpPr/>
          <p:nvPr/>
        </p:nvSpPr>
        <p:spPr>
          <a:xfrm>
            <a:off x="9781191" y="2848067"/>
            <a:ext cx="2176462" cy="1329998"/>
          </a:xfrm>
          <a:custGeom>
            <a:avLst/>
            <a:gdLst>
              <a:gd name="connsiteX0" fmla="*/ 26464 w 1487711"/>
              <a:gd name="connsiteY0" fmla="*/ 0 h 1529529"/>
              <a:gd name="connsiteX1" fmla="*/ 196793 w 1487711"/>
              <a:gd name="connsiteY1" fmla="*/ 1255059 h 1529529"/>
              <a:gd name="connsiteX2" fmla="*/ 1487711 w 1487711"/>
              <a:gd name="connsiteY2" fmla="*/ 1524000 h 1529529"/>
              <a:gd name="connsiteX0" fmla="*/ 170549 w 1631796"/>
              <a:gd name="connsiteY0" fmla="*/ 0 h 1526530"/>
              <a:gd name="connsiteX1" fmla="*/ 98831 w 1631796"/>
              <a:gd name="connsiteY1" fmla="*/ 1165412 h 1526530"/>
              <a:gd name="connsiteX2" fmla="*/ 1631796 w 1631796"/>
              <a:gd name="connsiteY2" fmla="*/ 1524000 h 1526530"/>
              <a:gd name="connsiteX0" fmla="*/ 10473 w 1803414"/>
              <a:gd name="connsiteY0" fmla="*/ 0 h 1562389"/>
              <a:gd name="connsiteX1" fmla="*/ 270449 w 1803414"/>
              <a:gd name="connsiteY1" fmla="*/ 1201271 h 1562389"/>
              <a:gd name="connsiteX2" fmla="*/ 1803414 w 1803414"/>
              <a:gd name="connsiteY2" fmla="*/ 1559859 h 1562389"/>
              <a:gd name="connsiteX0" fmla="*/ 0 w 1792941"/>
              <a:gd name="connsiteY0" fmla="*/ 0 h 1562389"/>
              <a:gd name="connsiteX1" fmla="*/ 259976 w 1792941"/>
              <a:gd name="connsiteY1" fmla="*/ 1201271 h 1562389"/>
              <a:gd name="connsiteX2" fmla="*/ 1792941 w 1792941"/>
              <a:gd name="connsiteY2" fmla="*/ 1559859 h 156238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406002"/>
              <a:gd name="connsiteX1" fmla="*/ 295835 w 1828800"/>
              <a:gd name="connsiteY1" fmla="*/ 1030941 h 1406002"/>
              <a:gd name="connsiteX2" fmla="*/ 1828800 w 1828800"/>
              <a:gd name="connsiteY2" fmla="*/ 1389529 h 1406002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178"/>
              <a:gd name="connsiteX1" fmla="*/ 445854 w 1828800"/>
              <a:gd name="connsiteY1" fmla="*/ 535641 h 1390178"/>
              <a:gd name="connsiteX2" fmla="*/ 1828800 w 1828800"/>
              <a:gd name="connsiteY2" fmla="*/ 1389529 h 1390178"/>
              <a:gd name="connsiteX0" fmla="*/ 0 w 1828800"/>
              <a:gd name="connsiteY0" fmla="*/ 0 h 1390791"/>
              <a:gd name="connsiteX1" fmla="*/ 407754 w 1828800"/>
              <a:gd name="connsiteY1" fmla="*/ 819010 h 1390791"/>
              <a:gd name="connsiteX2" fmla="*/ 1828800 w 1828800"/>
              <a:gd name="connsiteY2" fmla="*/ 1389529 h 1390791"/>
              <a:gd name="connsiteX0" fmla="*/ 0 w 1828800"/>
              <a:gd name="connsiteY0" fmla="*/ 0 h 1391997"/>
              <a:gd name="connsiteX1" fmla="*/ 395848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997"/>
              <a:gd name="connsiteX1" fmla="*/ 617304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344"/>
              <a:gd name="connsiteX1" fmla="*/ 817329 w 1828800"/>
              <a:gd name="connsiteY1" fmla="*/ 911879 h 1391344"/>
              <a:gd name="connsiteX2" fmla="*/ 1828800 w 1828800"/>
              <a:gd name="connsiteY2" fmla="*/ 1389529 h 1391344"/>
              <a:gd name="connsiteX0" fmla="*/ 0 w 2183606"/>
              <a:gd name="connsiteY0" fmla="*/ 0 h 1231571"/>
              <a:gd name="connsiteX1" fmla="*/ 817329 w 2183606"/>
              <a:gd name="connsiteY1" fmla="*/ 911879 h 1231571"/>
              <a:gd name="connsiteX2" fmla="*/ 2183606 w 2183606"/>
              <a:gd name="connsiteY2" fmla="*/ 1225223 h 1231571"/>
              <a:gd name="connsiteX0" fmla="*/ 0 w 2183606"/>
              <a:gd name="connsiteY0" fmla="*/ 0 h 1225223"/>
              <a:gd name="connsiteX1" fmla="*/ 817329 w 2183606"/>
              <a:gd name="connsiteY1" fmla="*/ 911879 h 1225223"/>
              <a:gd name="connsiteX2" fmla="*/ 2183606 w 2183606"/>
              <a:gd name="connsiteY2" fmla="*/ 1225223 h 1225223"/>
              <a:gd name="connsiteX0" fmla="*/ 0 w 2176462"/>
              <a:gd name="connsiteY0" fmla="*/ 0 h 1329998"/>
              <a:gd name="connsiteX1" fmla="*/ 817329 w 2176462"/>
              <a:gd name="connsiteY1" fmla="*/ 911879 h 1329998"/>
              <a:gd name="connsiteX2" fmla="*/ 2176462 w 2176462"/>
              <a:gd name="connsiteY2" fmla="*/ 1329998 h 1329998"/>
              <a:gd name="connsiteX0" fmla="*/ 0 w 2176462"/>
              <a:gd name="connsiteY0" fmla="*/ 0 h 1329998"/>
              <a:gd name="connsiteX1" fmla="*/ 785579 w 2176462"/>
              <a:gd name="connsiteY1" fmla="*/ 1007129 h 1329998"/>
              <a:gd name="connsiteX2" fmla="*/ 2176462 w 2176462"/>
              <a:gd name="connsiteY2" fmla="*/ 1329998 h 132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6462" h="1329998">
                <a:moveTo>
                  <a:pt x="0" y="0"/>
                </a:moveTo>
                <a:cubicBezTo>
                  <a:pt x="62006" y="500529"/>
                  <a:pt x="372969" y="848379"/>
                  <a:pt x="785579" y="1007129"/>
                </a:cubicBezTo>
                <a:cubicBezTo>
                  <a:pt x="1486320" y="1320660"/>
                  <a:pt x="2029011" y="1304785"/>
                  <a:pt x="2176462" y="132999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684B619-09FC-8FBD-E263-2917F01628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4300" y="2804535"/>
            <a:ext cx="489760" cy="24086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BF7F59-B761-28F9-BE6C-9F23A1288652}"/>
              </a:ext>
            </a:extLst>
          </p:cNvPr>
          <p:cNvCxnSpPr>
            <a:cxnSpLocks/>
          </p:cNvCxnSpPr>
          <p:nvPr/>
        </p:nvCxnSpPr>
        <p:spPr>
          <a:xfrm>
            <a:off x="10092497" y="3516620"/>
            <a:ext cx="1312103" cy="582714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B8D5EDD5-8E38-53C9-0FAE-4E96CD7DC4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3918" y="4238400"/>
            <a:ext cx="238818" cy="15490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D822B08-02F0-2194-5527-616F10DA75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97687" y="4244585"/>
            <a:ext cx="238819" cy="15083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6760429-C20A-9FEE-845E-1258383155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49341" y="4404391"/>
            <a:ext cx="146315" cy="174184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6EB945A-D68F-84BB-4A19-ADD4EA845290}"/>
              </a:ext>
            </a:extLst>
          </p:cNvPr>
          <p:cNvCxnSpPr>
            <a:cxnSpLocks/>
          </p:cNvCxnSpPr>
          <p:nvPr/>
        </p:nvCxnSpPr>
        <p:spPr>
          <a:xfrm>
            <a:off x="10722499" y="3802529"/>
            <a:ext cx="0" cy="5567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454435D-F819-C758-D442-E57BFEF44F50}"/>
              </a:ext>
            </a:extLst>
          </p:cNvPr>
          <p:cNvSpPr/>
          <p:nvPr/>
        </p:nvSpPr>
        <p:spPr>
          <a:xfrm>
            <a:off x="10676778" y="3746071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B42356-FF48-7EEE-F526-143B8E130BA5}"/>
              </a:ext>
            </a:extLst>
          </p:cNvPr>
          <p:cNvSpPr/>
          <p:nvPr/>
        </p:nvSpPr>
        <p:spPr>
          <a:xfrm>
            <a:off x="10677117" y="3882116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0D4DB8B-41B6-219C-6511-C121DFD23125}"/>
              </a:ext>
            </a:extLst>
          </p:cNvPr>
          <p:cNvSpPr/>
          <p:nvPr/>
        </p:nvSpPr>
        <p:spPr>
          <a:xfrm>
            <a:off x="10063918" y="3501603"/>
            <a:ext cx="1383742" cy="62076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187C34-E980-1577-0FC6-01683376585A}"/>
              </a:ext>
            </a:extLst>
          </p:cNvPr>
          <p:cNvSpPr txBox="1"/>
          <p:nvPr/>
        </p:nvSpPr>
        <p:spPr>
          <a:xfrm>
            <a:off x="11031211" y="3468172"/>
            <a:ext cx="4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i="1" dirty="0">
                <a:latin typeface="Lucida grande" panose="020B0502040204020203"/>
              </a:rPr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178338" y="6512975"/>
            <a:ext cx="3940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56991" y="658599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07236" y="660814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0458" y="6607987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178339" y="6520476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78725" y="6527977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95965" y="1041988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26658" y="1054295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49647" y="1069135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05370" y="1090906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46600" y="108031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196147" y="1096570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7354</TotalTime>
  <Words>2579</Words>
  <Application>Microsoft Office PowerPoint</Application>
  <PresentationFormat>Widescreen</PresentationFormat>
  <Paragraphs>564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 —       Considering electrostatic fluctuations through the ion self energy</vt:lpstr>
      <vt:lpstr>Future Work —      Effect of mixture compositions and sidearm sequences on neurofilaments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268</cp:revision>
  <dcterms:created xsi:type="dcterms:W3CDTF">2022-03-28T18:43:16Z</dcterms:created>
  <dcterms:modified xsi:type="dcterms:W3CDTF">2022-09-13T19:11:18Z</dcterms:modified>
</cp:coreProperties>
</file>